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90" r:id="rId3"/>
    <p:sldId id="293" r:id="rId4"/>
    <p:sldId id="291" r:id="rId5"/>
    <p:sldId id="296" r:id="rId6"/>
    <p:sldId id="335" r:id="rId7"/>
    <p:sldId id="337" r:id="rId8"/>
    <p:sldId id="294" r:id="rId9"/>
    <p:sldId id="297" r:id="rId10"/>
    <p:sldId id="308" r:id="rId11"/>
    <p:sldId id="316" r:id="rId12"/>
    <p:sldId id="301" r:id="rId13"/>
    <p:sldId id="310" r:id="rId14"/>
    <p:sldId id="311" r:id="rId15"/>
    <p:sldId id="318" r:id="rId16"/>
    <p:sldId id="303" r:id="rId17"/>
    <p:sldId id="302" r:id="rId18"/>
    <p:sldId id="305" r:id="rId19"/>
    <p:sldId id="314" r:id="rId20"/>
    <p:sldId id="306" r:id="rId21"/>
    <p:sldId id="317" r:id="rId22"/>
    <p:sldId id="307" r:id="rId23"/>
    <p:sldId id="336" r:id="rId24"/>
    <p:sldId id="295" r:id="rId25"/>
    <p:sldId id="338" r:id="rId26"/>
    <p:sldId id="321" r:id="rId27"/>
    <p:sldId id="323" r:id="rId28"/>
    <p:sldId id="325" r:id="rId29"/>
    <p:sldId id="326" r:id="rId30"/>
    <p:sldId id="327" r:id="rId31"/>
    <p:sldId id="328" r:id="rId32"/>
    <p:sldId id="340" r:id="rId33"/>
    <p:sldId id="329" r:id="rId34"/>
    <p:sldId id="342" r:id="rId35"/>
    <p:sldId id="344" r:id="rId36"/>
    <p:sldId id="341" r:id="rId37"/>
    <p:sldId id="330" r:id="rId38"/>
    <p:sldId id="331" r:id="rId39"/>
    <p:sldId id="343" r:id="rId40"/>
    <p:sldId id="333" r:id="rId41"/>
    <p:sldId id="345" r:id="rId42"/>
    <p:sldId id="346" r:id="rId43"/>
    <p:sldId id="347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6405" autoAdjust="0"/>
  </p:normalViewPr>
  <p:slideViewPr>
    <p:cSldViewPr snapToGrid="0">
      <p:cViewPr>
        <p:scale>
          <a:sx n="99" d="100"/>
          <a:sy n="99" d="100"/>
        </p:scale>
        <p:origin x="1133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9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87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02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4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14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025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2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804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5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2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9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69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1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6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4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41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78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636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16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06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503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286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7864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569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51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31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85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275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1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989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125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7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446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107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081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609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2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8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51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57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4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38999" y="747450"/>
            <a:ext cx="4447800" cy="18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33900" y="2571750"/>
            <a:ext cx="3852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1584">
          <p15:clr>
            <a:srgbClr val="FA7B17"/>
          </p15:clr>
        </p15:guide>
        <p15:guide id="3" pos="417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7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42973A-5C2F-EA24-DEA3-8C1DFA0805B0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002339" y="1707745"/>
            <a:ext cx="4836283" cy="1483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GB" dirty="0" err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Cancelamentos</a:t>
            </a:r>
            <a:endParaRPr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" name="Google Shape;60;p15"/>
          <p:cNvGrpSpPr/>
          <p:nvPr/>
        </p:nvGrpSpPr>
        <p:grpSpPr>
          <a:xfrm>
            <a:off x="893824" y="349195"/>
            <a:ext cx="2803138" cy="4209020"/>
            <a:chOff x="903792" y="214901"/>
            <a:chExt cx="2995445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542799" y="1488667"/>
              <a:ext cx="689331" cy="689279"/>
            </a:xfrm>
            <a:custGeom>
              <a:avLst/>
              <a:gdLst/>
              <a:ahLst/>
              <a:cxnLst/>
              <a:rect l="l" t="t" r="r" b="b"/>
              <a:pathLst>
                <a:path w="13137" h="13136" extrusionOk="0">
                  <a:moveTo>
                    <a:pt x="6559" y="0"/>
                  </a:moveTo>
                  <a:lnTo>
                    <a:pt x="5887" y="41"/>
                  </a:lnTo>
                  <a:lnTo>
                    <a:pt x="4604" y="285"/>
                  </a:lnTo>
                  <a:lnTo>
                    <a:pt x="3422" y="794"/>
                  </a:lnTo>
                  <a:lnTo>
                    <a:pt x="2384" y="1507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23"/>
                  </a:lnTo>
                  <a:lnTo>
                    <a:pt x="21" y="5906"/>
                  </a:lnTo>
                  <a:lnTo>
                    <a:pt x="1" y="6578"/>
                  </a:lnTo>
                  <a:lnTo>
                    <a:pt x="21" y="7250"/>
                  </a:lnTo>
                  <a:lnTo>
                    <a:pt x="286" y="8533"/>
                  </a:lnTo>
                  <a:lnTo>
                    <a:pt x="775" y="9714"/>
                  </a:lnTo>
                  <a:lnTo>
                    <a:pt x="1488" y="10753"/>
                  </a:lnTo>
                  <a:lnTo>
                    <a:pt x="2384" y="11649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49"/>
                  </a:lnTo>
                  <a:lnTo>
                    <a:pt x="11650" y="10753"/>
                  </a:lnTo>
                  <a:lnTo>
                    <a:pt x="12343" y="9714"/>
                  </a:lnTo>
                  <a:lnTo>
                    <a:pt x="12852" y="8533"/>
                  </a:lnTo>
                  <a:lnTo>
                    <a:pt x="13116" y="7250"/>
                  </a:lnTo>
                  <a:lnTo>
                    <a:pt x="13137" y="6578"/>
                  </a:lnTo>
                  <a:lnTo>
                    <a:pt x="13116" y="5906"/>
                  </a:lnTo>
                  <a:lnTo>
                    <a:pt x="12852" y="462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507"/>
                  </a:lnTo>
                  <a:lnTo>
                    <a:pt x="9695" y="794"/>
                  </a:lnTo>
                  <a:lnTo>
                    <a:pt x="8514" y="285"/>
                  </a:lnTo>
                  <a:lnTo>
                    <a:pt x="7231" y="4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018349" y="1692728"/>
              <a:ext cx="65223" cy="91984"/>
            </a:xfrm>
            <a:custGeom>
              <a:avLst/>
              <a:gdLst/>
              <a:ahLst/>
              <a:cxnLst/>
              <a:rect l="l" t="t" r="r" b="b"/>
              <a:pathLst>
                <a:path w="1243" h="1753" extrusionOk="0">
                  <a:moveTo>
                    <a:pt x="489" y="1"/>
                  </a:moveTo>
                  <a:lnTo>
                    <a:pt x="265" y="143"/>
                  </a:lnTo>
                  <a:lnTo>
                    <a:pt x="102" y="388"/>
                  </a:lnTo>
                  <a:lnTo>
                    <a:pt x="1" y="693"/>
                  </a:lnTo>
                  <a:lnTo>
                    <a:pt x="1" y="877"/>
                  </a:lnTo>
                  <a:lnTo>
                    <a:pt x="1" y="1060"/>
                  </a:lnTo>
                  <a:lnTo>
                    <a:pt x="102" y="1365"/>
                  </a:lnTo>
                  <a:lnTo>
                    <a:pt x="265" y="1610"/>
                  </a:lnTo>
                  <a:lnTo>
                    <a:pt x="489" y="1732"/>
                  </a:lnTo>
                  <a:lnTo>
                    <a:pt x="612" y="1752"/>
                  </a:lnTo>
                  <a:lnTo>
                    <a:pt x="734" y="1732"/>
                  </a:lnTo>
                  <a:lnTo>
                    <a:pt x="958" y="1610"/>
                  </a:lnTo>
                  <a:lnTo>
                    <a:pt x="1141" y="1365"/>
                  </a:lnTo>
                  <a:lnTo>
                    <a:pt x="1223" y="1060"/>
                  </a:lnTo>
                  <a:lnTo>
                    <a:pt x="1243" y="877"/>
                  </a:lnTo>
                  <a:lnTo>
                    <a:pt x="1223" y="693"/>
                  </a:lnTo>
                  <a:lnTo>
                    <a:pt x="1141" y="388"/>
                  </a:lnTo>
                  <a:lnTo>
                    <a:pt x="958" y="143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691346" y="1692728"/>
              <a:ext cx="65276" cy="91984"/>
            </a:xfrm>
            <a:custGeom>
              <a:avLst/>
              <a:gdLst/>
              <a:ahLst/>
              <a:cxnLst/>
              <a:rect l="l" t="t" r="r" b="b"/>
              <a:pathLst>
                <a:path w="1244" h="1753" extrusionOk="0">
                  <a:moveTo>
                    <a:pt x="490" y="1"/>
                  </a:moveTo>
                  <a:lnTo>
                    <a:pt x="266" y="143"/>
                  </a:lnTo>
                  <a:lnTo>
                    <a:pt x="103" y="388"/>
                  </a:lnTo>
                  <a:lnTo>
                    <a:pt x="1" y="693"/>
                  </a:lnTo>
                  <a:lnTo>
                    <a:pt x="1" y="877"/>
                  </a:lnTo>
                  <a:lnTo>
                    <a:pt x="1" y="1060"/>
                  </a:lnTo>
                  <a:lnTo>
                    <a:pt x="103" y="1365"/>
                  </a:lnTo>
                  <a:lnTo>
                    <a:pt x="266" y="1610"/>
                  </a:lnTo>
                  <a:lnTo>
                    <a:pt x="490" y="1732"/>
                  </a:lnTo>
                  <a:lnTo>
                    <a:pt x="612" y="1752"/>
                  </a:lnTo>
                  <a:lnTo>
                    <a:pt x="754" y="1732"/>
                  </a:lnTo>
                  <a:lnTo>
                    <a:pt x="978" y="1610"/>
                  </a:lnTo>
                  <a:lnTo>
                    <a:pt x="1141" y="1365"/>
                  </a:lnTo>
                  <a:lnTo>
                    <a:pt x="1243" y="1060"/>
                  </a:lnTo>
                  <a:lnTo>
                    <a:pt x="1243" y="877"/>
                  </a:lnTo>
                  <a:lnTo>
                    <a:pt x="1243" y="693"/>
                  </a:lnTo>
                  <a:lnTo>
                    <a:pt x="1141" y="388"/>
                  </a:lnTo>
                  <a:lnTo>
                    <a:pt x="978" y="14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689247" y="1894743"/>
              <a:ext cx="396482" cy="197716"/>
            </a:xfrm>
            <a:custGeom>
              <a:avLst/>
              <a:gdLst/>
              <a:ahLst/>
              <a:cxnLst/>
              <a:rect l="l" t="t" r="r" b="b"/>
              <a:pathLst>
                <a:path w="7556" h="3768" extrusionOk="0">
                  <a:moveTo>
                    <a:pt x="0" y="0"/>
                  </a:moveTo>
                  <a:lnTo>
                    <a:pt x="20" y="387"/>
                  </a:lnTo>
                  <a:lnTo>
                    <a:pt x="163" y="1120"/>
                  </a:lnTo>
                  <a:lnTo>
                    <a:pt x="448" y="1792"/>
                  </a:lnTo>
                  <a:lnTo>
                    <a:pt x="855" y="2403"/>
                  </a:lnTo>
                  <a:lnTo>
                    <a:pt x="1365" y="2912"/>
                  </a:lnTo>
                  <a:lnTo>
                    <a:pt x="1975" y="3320"/>
                  </a:lnTo>
                  <a:lnTo>
                    <a:pt x="2648" y="3605"/>
                  </a:lnTo>
                  <a:lnTo>
                    <a:pt x="3381" y="3768"/>
                  </a:lnTo>
                  <a:lnTo>
                    <a:pt x="4155" y="3768"/>
                  </a:lnTo>
                  <a:lnTo>
                    <a:pt x="4908" y="3605"/>
                  </a:lnTo>
                  <a:lnTo>
                    <a:pt x="5580" y="3320"/>
                  </a:lnTo>
                  <a:lnTo>
                    <a:pt x="6191" y="2912"/>
                  </a:lnTo>
                  <a:lnTo>
                    <a:pt x="6700" y="2403"/>
                  </a:lnTo>
                  <a:lnTo>
                    <a:pt x="7108" y="1792"/>
                  </a:lnTo>
                  <a:lnTo>
                    <a:pt x="7393" y="1120"/>
                  </a:lnTo>
                  <a:lnTo>
                    <a:pt x="7535" y="387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42799" y="3293525"/>
              <a:ext cx="689331" cy="689331"/>
            </a:xfrm>
            <a:custGeom>
              <a:avLst/>
              <a:gdLst/>
              <a:ahLst/>
              <a:cxnLst/>
              <a:rect l="l" t="t" r="r" b="b"/>
              <a:pathLst>
                <a:path w="13137" h="13137" extrusionOk="0">
                  <a:moveTo>
                    <a:pt x="6559" y="0"/>
                  </a:moveTo>
                  <a:lnTo>
                    <a:pt x="5887" y="21"/>
                  </a:lnTo>
                  <a:lnTo>
                    <a:pt x="4604" y="286"/>
                  </a:lnTo>
                  <a:lnTo>
                    <a:pt x="3422" y="795"/>
                  </a:lnTo>
                  <a:lnTo>
                    <a:pt x="2384" y="1508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23"/>
                  </a:lnTo>
                  <a:lnTo>
                    <a:pt x="21" y="5906"/>
                  </a:lnTo>
                  <a:lnTo>
                    <a:pt x="1" y="6579"/>
                  </a:lnTo>
                  <a:lnTo>
                    <a:pt x="21" y="7251"/>
                  </a:lnTo>
                  <a:lnTo>
                    <a:pt x="286" y="8534"/>
                  </a:lnTo>
                  <a:lnTo>
                    <a:pt x="775" y="9715"/>
                  </a:lnTo>
                  <a:lnTo>
                    <a:pt x="1488" y="10753"/>
                  </a:lnTo>
                  <a:lnTo>
                    <a:pt x="2384" y="11650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50"/>
                  </a:lnTo>
                  <a:lnTo>
                    <a:pt x="11650" y="10753"/>
                  </a:lnTo>
                  <a:lnTo>
                    <a:pt x="12343" y="9715"/>
                  </a:lnTo>
                  <a:lnTo>
                    <a:pt x="12852" y="8534"/>
                  </a:lnTo>
                  <a:lnTo>
                    <a:pt x="13116" y="7251"/>
                  </a:lnTo>
                  <a:lnTo>
                    <a:pt x="13137" y="6579"/>
                  </a:lnTo>
                  <a:lnTo>
                    <a:pt x="13116" y="5906"/>
                  </a:lnTo>
                  <a:lnTo>
                    <a:pt x="12852" y="462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508"/>
                  </a:lnTo>
                  <a:lnTo>
                    <a:pt x="9695" y="795"/>
                  </a:lnTo>
                  <a:lnTo>
                    <a:pt x="8514" y="286"/>
                  </a:lnTo>
                  <a:lnTo>
                    <a:pt x="7231" y="2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699899" y="3652587"/>
              <a:ext cx="375126" cy="188114"/>
            </a:xfrm>
            <a:custGeom>
              <a:avLst/>
              <a:gdLst/>
              <a:ahLst/>
              <a:cxnLst/>
              <a:rect l="l" t="t" r="r" b="b"/>
              <a:pathLst>
                <a:path w="7149" h="3585" extrusionOk="0">
                  <a:moveTo>
                    <a:pt x="3565" y="0"/>
                  </a:moveTo>
                  <a:lnTo>
                    <a:pt x="3198" y="21"/>
                  </a:lnTo>
                  <a:lnTo>
                    <a:pt x="2506" y="163"/>
                  </a:lnTo>
                  <a:lnTo>
                    <a:pt x="1874" y="428"/>
                  </a:lnTo>
                  <a:lnTo>
                    <a:pt x="1304" y="815"/>
                  </a:lnTo>
                  <a:lnTo>
                    <a:pt x="815" y="1304"/>
                  </a:lnTo>
                  <a:lnTo>
                    <a:pt x="428" y="1874"/>
                  </a:lnTo>
                  <a:lnTo>
                    <a:pt x="164" y="2526"/>
                  </a:lnTo>
                  <a:lnTo>
                    <a:pt x="21" y="3218"/>
                  </a:lnTo>
                  <a:lnTo>
                    <a:pt x="1" y="3585"/>
                  </a:lnTo>
                  <a:lnTo>
                    <a:pt x="489" y="3585"/>
                  </a:lnTo>
                  <a:lnTo>
                    <a:pt x="489" y="3259"/>
                  </a:lnTo>
                  <a:lnTo>
                    <a:pt x="612" y="2668"/>
                  </a:lnTo>
                  <a:lnTo>
                    <a:pt x="856" y="2098"/>
                  </a:lnTo>
                  <a:lnTo>
                    <a:pt x="1182" y="1609"/>
                  </a:lnTo>
                  <a:lnTo>
                    <a:pt x="1610" y="1202"/>
                  </a:lnTo>
                  <a:lnTo>
                    <a:pt x="2098" y="856"/>
                  </a:lnTo>
                  <a:lnTo>
                    <a:pt x="2648" y="632"/>
                  </a:lnTo>
                  <a:lnTo>
                    <a:pt x="3259" y="509"/>
                  </a:lnTo>
                  <a:lnTo>
                    <a:pt x="3565" y="489"/>
                  </a:lnTo>
                  <a:lnTo>
                    <a:pt x="3891" y="509"/>
                  </a:lnTo>
                  <a:lnTo>
                    <a:pt x="4501" y="632"/>
                  </a:lnTo>
                  <a:lnTo>
                    <a:pt x="5051" y="856"/>
                  </a:lnTo>
                  <a:lnTo>
                    <a:pt x="5540" y="1202"/>
                  </a:lnTo>
                  <a:lnTo>
                    <a:pt x="5968" y="1609"/>
                  </a:lnTo>
                  <a:lnTo>
                    <a:pt x="6294" y="2098"/>
                  </a:lnTo>
                  <a:lnTo>
                    <a:pt x="6518" y="2668"/>
                  </a:lnTo>
                  <a:lnTo>
                    <a:pt x="6660" y="3259"/>
                  </a:lnTo>
                  <a:lnTo>
                    <a:pt x="6660" y="3585"/>
                  </a:lnTo>
                  <a:lnTo>
                    <a:pt x="7149" y="3585"/>
                  </a:lnTo>
                  <a:lnTo>
                    <a:pt x="7129" y="3218"/>
                  </a:lnTo>
                  <a:lnTo>
                    <a:pt x="6986" y="2526"/>
                  </a:lnTo>
                  <a:lnTo>
                    <a:pt x="6721" y="1874"/>
                  </a:lnTo>
                  <a:lnTo>
                    <a:pt x="6334" y="1304"/>
                  </a:lnTo>
                  <a:lnTo>
                    <a:pt x="5846" y="815"/>
                  </a:lnTo>
                  <a:lnTo>
                    <a:pt x="5275" y="428"/>
                  </a:lnTo>
                  <a:lnTo>
                    <a:pt x="4644" y="163"/>
                  </a:lnTo>
                  <a:lnTo>
                    <a:pt x="3931" y="21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018349" y="3509393"/>
              <a:ext cx="65223" cy="93034"/>
            </a:xfrm>
            <a:custGeom>
              <a:avLst/>
              <a:gdLst/>
              <a:ahLst/>
              <a:cxnLst/>
              <a:rect l="l" t="t" r="r" b="b"/>
              <a:pathLst>
                <a:path w="1243" h="1773" extrusionOk="0">
                  <a:moveTo>
                    <a:pt x="612" y="0"/>
                  </a:moveTo>
                  <a:lnTo>
                    <a:pt x="489" y="21"/>
                  </a:lnTo>
                  <a:lnTo>
                    <a:pt x="265" y="143"/>
                  </a:lnTo>
                  <a:lnTo>
                    <a:pt x="102" y="387"/>
                  </a:lnTo>
                  <a:lnTo>
                    <a:pt x="1" y="713"/>
                  </a:lnTo>
                  <a:lnTo>
                    <a:pt x="1" y="876"/>
                  </a:lnTo>
                  <a:lnTo>
                    <a:pt x="1" y="1059"/>
                  </a:lnTo>
                  <a:lnTo>
                    <a:pt x="102" y="1385"/>
                  </a:lnTo>
                  <a:lnTo>
                    <a:pt x="265" y="1609"/>
                  </a:lnTo>
                  <a:lnTo>
                    <a:pt x="489" y="1752"/>
                  </a:lnTo>
                  <a:lnTo>
                    <a:pt x="612" y="1772"/>
                  </a:lnTo>
                  <a:lnTo>
                    <a:pt x="734" y="1752"/>
                  </a:lnTo>
                  <a:lnTo>
                    <a:pt x="958" y="1609"/>
                  </a:lnTo>
                  <a:lnTo>
                    <a:pt x="1141" y="1385"/>
                  </a:lnTo>
                  <a:lnTo>
                    <a:pt x="1223" y="1059"/>
                  </a:lnTo>
                  <a:lnTo>
                    <a:pt x="1243" y="876"/>
                  </a:lnTo>
                  <a:lnTo>
                    <a:pt x="1223" y="713"/>
                  </a:lnTo>
                  <a:lnTo>
                    <a:pt x="1141" y="387"/>
                  </a:lnTo>
                  <a:lnTo>
                    <a:pt x="958" y="143"/>
                  </a:lnTo>
                  <a:lnTo>
                    <a:pt x="734" y="21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691346" y="3509393"/>
              <a:ext cx="65276" cy="93034"/>
            </a:xfrm>
            <a:custGeom>
              <a:avLst/>
              <a:gdLst/>
              <a:ahLst/>
              <a:cxnLst/>
              <a:rect l="l" t="t" r="r" b="b"/>
              <a:pathLst>
                <a:path w="1244" h="1773" extrusionOk="0">
                  <a:moveTo>
                    <a:pt x="612" y="0"/>
                  </a:moveTo>
                  <a:lnTo>
                    <a:pt x="490" y="21"/>
                  </a:lnTo>
                  <a:lnTo>
                    <a:pt x="266" y="143"/>
                  </a:lnTo>
                  <a:lnTo>
                    <a:pt x="103" y="387"/>
                  </a:lnTo>
                  <a:lnTo>
                    <a:pt x="1" y="713"/>
                  </a:lnTo>
                  <a:lnTo>
                    <a:pt x="1" y="876"/>
                  </a:lnTo>
                  <a:lnTo>
                    <a:pt x="1" y="1059"/>
                  </a:lnTo>
                  <a:lnTo>
                    <a:pt x="103" y="1385"/>
                  </a:lnTo>
                  <a:lnTo>
                    <a:pt x="266" y="1609"/>
                  </a:lnTo>
                  <a:lnTo>
                    <a:pt x="490" y="1752"/>
                  </a:lnTo>
                  <a:lnTo>
                    <a:pt x="612" y="1772"/>
                  </a:lnTo>
                  <a:lnTo>
                    <a:pt x="754" y="1752"/>
                  </a:lnTo>
                  <a:lnTo>
                    <a:pt x="978" y="1609"/>
                  </a:lnTo>
                  <a:lnTo>
                    <a:pt x="1141" y="1385"/>
                  </a:lnTo>
                  <a:lnTo>
                    <a:pt x="1243" y="1059"/>
                  </a:lnTo>
                  <a:lnTo>
                    <a:pt x="1243" y="876"/>
                  </a:lnTo>
                  <a:lnTo>
                    <a:pt x="1243" y="713"/>
                  </a:lnTo>
                  <a:lnTo>
                    <a:pt x="1141" y="387"/>
                  </a:lnTo>
                  <a:lnTo>
                    <a:pt x="978" y="143"/>
                  </a:lnTo>
                  <a:lnTo>
                    <a:pt x="754" y="21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542799" y="2375591"/>
              <a:ext cx="689331" cy="689331"/>
            </a:xfrm>
            <a:custGeom>
              <a:avLst/>
              <a:gdLst/>
              <a:ahLst/>
              <a:cxnLst/>
              <a:rect l="l" t="t" r="r" b="b"/>
              <a:pathLst>
                <a:path w="13137" h="13137" extrusionOk="0">
                  <a:moveTo>
                    <a:pt x="6559" y="1"/>
                  </a:moveTo>
                  <a:lnTo>
                    <a:pt x="5887" y="21"/>
                  </a:lnTo>
                  <a:lnTo>
                    <a:pt x="4604" y="286"/>
                  </a:lnTo>
                  <a:lnTo>
                    <a:pt x="3422" y="795"/>
                  </a:lnTo>
                  <a:lnTo>
                    <a:pt x="2384" y="1487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03"/>
                  </a:lnTo>
                  <a:lnTo>
                    <a:pt x="21" y="5886"/>
                  </a:lnTo>
                  <a:lnTo>
                    <a:pt x="1" y="6579"/>
                  </a:lnTo>
                  <a:lnTo>
                    <a:pt x="21" y="7251"/>
                  </a:lnTo>
                  <a:lnTo>
                    <a:pt x="286" y="8534"/>
                  </a:lnTo>
                  <a:lnTo>
                    <a:pt x="775" y="9715"/>
                  </a:lnTo>
                  <a:lnTo>
                    <a:pt x="1488" y="10754"/>
                  </a:lnTo>
                  <a:lnTo>
                    <a:pt x="2384" y="11650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50"/>
                  </a:lnTo>
                  <a:lnTo>
                    <a:pt x="11650" y="10754"/>
                  </a:lnTo>
                  <a:lnTo>
                    <a:pt x="12343" y="9715"/>
                  </a:lnTo>
                  <a:lnTo>
                    <a:pt x="12852" y="8534"/>
                  </a:lnTo>
                  <a:lnTo>
                    <a:pt x="13116" y="7251"/>
                  </a:lnTo>
                  <a:lnTo>
                    <a:pt x="13137" y="6579"/>
                  </a:lnTo>
                  <a:lnTo>
                    <a:pt x="13116" y="5886"/>
                  </a:lnTo>
                  <a:lnTo>
                    <a:pt x="12852" y="460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487"/>
                  </a:lnTo>
                  <a:lnTo>
                    <a:pt x="9695" y="795"/>
                  </a:lnTo>
                  <a:lnTo>
                    <a:pt x="8514" y="286"/>
                  </a:lnTo>
                  <a:lnTo>
                    <a:pt x="7231" y="21"/>
                  </a:lnTo>
                  <a:lnTo>
                    <a:pt x="65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018349" y="2597860"/>
              <a:ext cx="65223" cy="93034"/>
            </a:xfrm>
            <a:custGeom>
              <a:avLst/>
              <a:gdLst/>
              <a:ahLst/>
              <a:cxnLst/>
              <a:rect l="l" t="t" r="r" b="b"/>
              <a:pathLst>
                <a:path w="1243" h="1773" extrusionOk="0">
                  <a:moveTo>
                    <a:pt x="612" y="1"/>
                  </a:moveTo>
                  <a:lnTo>
                    <a:pt x="489" y="21"/>
                  </a:lnTo>
                  <a:lnTo>
                    <a:pt x="265" y="163"/>
                  </a:lnTo>
                  <a:lnTo>
                    <a:pt x="102" y="387"/>
                  </a:lnTo>
                  <a:lnTo>
                    <a:pt x="1" y="713"/>
                  </a:lnTo>
                  <a:lnTo>
                    <a:pt x="1" y="897"/>
                  </a:lnTo>
                  <a:lnTo>
                    <a:pt x="1" y="1060"/>
                  </a:lnTo>
                  <a:lnTo>
                    <a:pt x="102" y="1385"/>
                  </a:lnTo>
                  <a:lnTo>
                    <a:pt x="265" y="1630"/>
                  </a:lnTo>
                  <a:lnTo>
                    <a:pt x="489" y="1752"/>
                  </a:lnTo>
                  <a:lnTo>
                    <a:pt x="612" y="1772"/>
                  </a:lnTo>
                  <a:lnTo>
                    <a:pt x="734" y="1752"/>
                  </a:lnTo>
                  <a:lnTo>
                    <a:pt x="958" y="1630"/>
                  </a:lnTo>
                  <a:lnTo>
                    <a:pt x="1141" y="1385"/>
                  </a:lnTo>
                  <a:lnTo>
                    <a:pt x="1223" y="1060"/>
                  </a:lnTo>
                  <a:lnTo>
                    <a:pt x="1243" y="897"/>
                  </a:lnTo>
                  <a:lnTo>
                    <a:pt x="1223" y="713"/>
                  </a:lnTo>
                  <a:lnTo>
                    <a:pt x="1141" y="387"/>
                  </a:lnTo>
                  <a:lnTo>
                    <a:pt x="958" y="163"/>
                  </a:lnTo>
                  <a:lnTo>
                    <a:pt x="734" y="21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91346" y="2597860"/>
              <a:ext cx="65276" cy="93034"/>
            </a:xfrm>
            <a:custGeom>
              <a:avLst/>
              <a:gdLst/>
              <a:ahLst/>
              <a:cxnLst/>
              <a:rect l="l" t="t" r="r" b="b"/>
              <a:pathLst>
                <a:path w="1244" h="1773" extrusionOk="0">
                  <a:moveTo>
                    <a:pt x="612" y="1"/>
                  </a:moveTo>
                  <a:lnTo>
                    <a:pt x="490" y="21"/>
                  </a:lnTo>
                  <a:lnTo>
                    <a:pt x="266" y="163"/>
                  </a:lnTo>
                  <a:lnTo>
                    <a:pt x="103" y="387"/>
                  </a:lnTo>
                  <a:lnTo>
                    <a:pt x="1" y="713"/>
                  </a:lnTo>
                  <a:lnTo>
                    <a:pt x="1" y="897"/>
                  </a:lnTo>
                  <a:lnTo>
                    <a:pt x="1" y="1060"/>
                  </a:lnTo>
                  <a:lnTo>
                    <a:pt x="103" y="1385"/>
                  </a:lnTo>
                  <a:lnTo>
                    <a:pt x="266" y="1630"/>
                  </a:lnTo>
                  <a:lnTo>
                    <a:pt x="490" y="1752"/>
                  </a:lnTo>
                  <a:lnTo>
                    <a:pt x="612" y="1772"/>
                  </a:lnTo>
                  <a:lnTo>
                    <a:pt x="754" y="1752"/>
                  </a:lnTo>
                  <a:lnTo>
                    <a:pt x="978" y="1630"/>
                  </a:lnTo>
                  <a:lnTo>
                    <a:pt x="1141" y="1385"/>
                  </a:lnTo>
                  <a:lnTo>
                    <a:pt x="1243" y="1060"/>
                  </a:lnTo>
                  <a:lnTo>
                    <a:pt x="1243" y="897"/>
                  </a:lnTo>
                  <a:lnTo>
                    <a:pt x="1243" y="713"/>
                  </a:lnTo>
                  <a:lnTo>
                    <a:pt x="1141" y="387"/>
                  </a:lnTo>
                  <a:lnTo>
                    <a:pt x="978" y="163"/>
                  </a:lnTo>
                  <a:lnTo>
                    <a:pt x="754" y="21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723406" y="2840435"/>
              <a:ext cx="327061" cy="25712"/>
            </a:xfrm>
            <a:custGeom>
              <a:avLst/>
              <a:gdLst/>
              <a:ahLst/>
              <a:cxnLst/>
              <a:rect l="l" t="t" r="r" b="b"/>
              <a:pathLst>
                <a:path w="6233" h="490" extrusionOk="0">
                  <a:moveTo>
                    <a:pt x="1" y="1"/>
                  </a:moveTo>
                  <a:lnTo>
                    <a:pt x="1" y="489"/>
                  </a:lnTo>
                  <a:lnTo>
                    <a:pt x="6233" y="489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672008" y="1555988"/>
              <a:ext cx="555736" cy="555736"/>
            </a:xfrm>
            <a:custGeom>
              <a:avLst/>
              <a:gdLst/>
              <a:ahLst/>
              <a:cxnLst/>
              <a:rect l="l" t="t" r="r" b="b"/>
              <a:pathLst>
                <a:path w="10591" h="10591" extrusionOk="0">
                  <a:moveTo>
                    <a:pt x="10346" y="245"/>
                  </a:moveTo>
                  <a:lnTo>
                    <a:pt x="10346" y="10346"/>
                  </a:lnTo>
                  <a:lnTo>
                    <a:pt x="245" y="10346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590"/>
                  </a:lnTo>
                  <a:lnTo>
                    <a:pt x="10591" y="10590"/>
                  </a:lnTo>
                  <a:lnTo>
                    <a:pt x="1059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2672008" y="2441862"/>
              <a:ext cx="555736" cy="556786"/>
            </a:xfrm>
            <a:custGeom>
              <a:avLst/>
              <a:gdLst/>
              <a:ahLst/>
              <a:cxnLst/>
              <a:rect l="l" t="t" r="r" b="b"/>
              <a:pathLst>
                <a:path w="10591" h="10611" extrusionOk="0">
                  <a:moveTo>
                    <a:pt x="10346" y="245"/>
                  </a:moveTo>
                  <a:lnTo>
                    <a:pt x="10346" y="10366"/>
                  </a:lnTo>
                  <a:lnTo>
                    <a:pt x="245" y="10366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611"/>
                  </a:lnTo>
                  <a:lnTo>
                    <a:pt x="10591" y="10611"/>
                  </a:lnTo>
                  <a:lnTo>
                    <a:pt x="1059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672008" y="3360846"/>
              <a:ext cx="555736" cy="555736"/>
            </a:xfrm>
            <a:custGeom>
              <a:avLst/>
              <a:gdLst/>
              <a:ahLst/>
              <a:cxnLst/>
              <a:rect l="l" t="t" r="r" b="b"/>
              <a:pathLst>
                <a:path w="10591" h="10591" extrusionOk="0">
                  <a:moveTo>
                    <a:pt x="10346" y="245"/>
                  </a:moveTo>
                  <a:lnTo>
                    <a:pt x="10346" y="10346"/>
                  </a:lnTo>
                  <a:lnTo>
                    <a:pt x="245" y="10346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591"/>
                  </a:lnTo>
                  <a:lnTo>
                    <a:pt x="10591" y="10591"/>
                  </a:lnTo>
                  <a:lnTo>
                    <a:pt x="1059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783143" y="1608354"/>
              <a:ext cx="496967" cy="376175"/>
            </a:xfrm>
            <a:custGeom>
              <a:avLst/>
              <a:gdLst/>
              <a:ahLst/>
              <a:cxnLst/>
              <a:rect l="l" t="t" r="r" b="b"/>
              <a:pathLst>
                <a:path w="9471" h="7169" extrusionOk="0">
                  <a:moveTo>
                    <a:pt x="9471" y="0"/>
                  </a:moveTo>
                  <a:lnTo>
                    <a:pt x="8717" y="204"/>
                  </a:lnTo>
                  <a:lnTo>
                    <a:pt x="7353" y="855"/>
                  </a:lnTo>
                  <a:lnTo>
                    <a:pt x="6151" y="1711"/>
                  </a:lnTo>
                  <a:lnTo>
                    <a:pt x="5112" y="2688"/>
                  </a:lnTo>
                  <a:lnTo>
                    <a:pt x="3911" y="4114"/>
                  </a:lnTo>
                  <a:lnTo>
                    <a:pt x="3015" y="5458"/>
                  </a:lnTo>
                  <a:lnTo>
                    <a:pt x="2954" y="5621"/>
                  </a:lnTo>
                  <a:lnTo>
                    <a:pt x="2363" y="5010"/>
                  </a:lnTo>
                  <a:lnTo>
                    <a:pt x="1324" y="4256"/>
                  </a:lnTo>
                  <a:lnTo>
                    <a:pt x="184" y="3849"/>
                  </a:lnTo>
                  <a:lnTo>
                    <a:pt x="1" y="3829"/>
                  </a:lnTo>
                  <a:lnTo>
                    <a:pt x="387" y="4114"/>
                  </a:lnTo>
                  <a:lnTo>
                    <a:pt x="1284" y="5132"/>
                  </a:lnTo>
                  <a:lnTo>
                    <a:pt x="2505" y="6823"/>
                  </a:lnTo>
                  <a:lnTo>
                    <a:pt x="2730" y="7169"/>
                  </a:lnTo>
                  <a:lnTo>
                    <a:pt x="3361" y="7169"/>
                  </a:lnTo>
                  <a:lnTo>
                    <a:pt x="3931" y="6110"/>
                  </a:lnTo>
                  <a:lnTo>
                    <a:pt x="5051" y="4318"/>
                  </a:lnTo>
                  <a:lnTo>
                    <a:pt x="6131" y="2892"/>
                  </a:lnTo>
                  <a:lnTo>
                    <a:pt x="7108" y="1792"/>
                  </a:lnTo>
                  <a:lnTo>
                    <a:pt x="8371" y="672"/>
                  </a:lnTo>
                  <a:lnTo>
                    <a:pt x="9369" y="41"/>
                  </a:lnTo>
                  <a:lnTo>
                    <a:pt x="94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2726340" y="1651966"/>
            <a:ext cx="4005400" cy="3589651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6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4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8;p15">
            <a:extLst>
              <a:ext uri="{FF2B5EF4-FFF2-40B4-BE49-F238E27FC236}">
                <a16:creationId xmlns:a16="http://schemas.microsoft.com/office/drawing/2014/main" id="{701B2956-161F-61C1-5448-12180BCA03E5}"/>
              </a:ext>
            </a:extLst>
          </p:cNvPr>
          <p:cNvSpPr txBox="1">
            <a:spLocks/>
          </p:cNvSpPr>
          <p:nvPr/>
        </p:nvSpPr>
        <p:spPr>
          <a:xfrm>
            <a:off x="5629118" y="4657523"/>
            <a:ext cx="3554291" cy="48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4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GB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GB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  <a:r>
              <a:rPr lang="en-GB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800" b="0" dirty="0" err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</a:t>
            </a:r>
            <a:r>
              <a:rPr lang="en-GB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GB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-GB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79" y="4166106"/>
            <a:ext cx="87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os clientes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novos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que 65 anos,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15-25 meses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também é </a:t>
            </a:r>
          </a:p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um período muito importante de decisão se vão continuar ou não.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B125E-73E7-A2C7-F894-3CF27764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07" y="1042212"/>
            <a:ext cx="4289577" cy="3059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4BB76-8F17-9995-D25D-CBD278BC5520}"/>
              </a:ext>
            </a:extLst>
          </p:cNvPr>
          <p:cNvSpPr txBox="1"/>
          <p:nvPr/>
        </p:nvSpPr>
        <p:spPr>
          <a:xfrm>
            <a:off x="735047" y="331061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20-35 meses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é um período muito importante de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decisão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se clientes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+65 vão continuar </a:t>
            </a:r>
          </a:p>
          <a:p>
            <a:pPr algn="ctr"/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ou não com os serviços da empresa.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44340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-37786" y="122531"/>
            <a:ext cx="921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Clientes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+65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que cancelaram parecem pagar 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mensalidades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altas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em comparação aos mais novos.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B453D-2318-915A-8AAF-49D9F499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37" y="891393"/>
            <a:ext cx="4839119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C416D-96AE-6AB6-782A-CA887767BD10}"/>
              </a:ext>
            </a:extLst>
          </p:cNvPr>
          <p:cNvSpPr txBox="1"/>
          <p:nvPr/>
        </p:nvSpPr>
        <p:spPr>
          <a:xfrm>
            <a:off x="868900" y="214093"/>
            <a:ext cx="740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Clientes que adotaram 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fibra óptica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tem uma tendência muito maior em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cancelar.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F3AF2-25D7-A188-B612-ED9718D2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37" y="797518"/>
            <a:ext cx="4266520" cy="3548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97D0A3-FAF4-3201-C944-A8FFBCD4B3EF}"/>
              </a:ext>
            </a:extLst>
          </p:cNvPr>
          <p:cNvSpPr txBox="1"/>
          <p:nvPr/>
        </p:nvSpPr>
        <p:spPr>
          <a:xfrm>
            <a:off x="772720" y="4560073"/>
            <a:ext cx="759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DSL demonstraram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satisfação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com um número muito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menor de cancelamentos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99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76" y="92599"/>
            <a:ext cx="87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Os que obtiveram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DSL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como serviço de internet, tem uma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grande permanência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 clientes que não gostaram do serviço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saem por volta dos 5-20 meses.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D3366-B146-45D9-86C3-8CBEA41A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15" y="807649"/>
            <a:ext cx="4025954" cy="35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9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-287167" y="4409519"/>
            <a:ext cx="971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Entre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25-30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meses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de uso, é onde ocorrem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maiores decisões se vão ou não continuar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com o serviço.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D3366-B146-45D9-86C3-8CBEA41A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37" y="992137"/>
            <a:ext cx="3604925" cy="3159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E3A1E-1186-3FB3-ABAC-BD13C719FCEA}"/>
              </a:ext>
            </a:extLst>
          </p:cNvPr>
          <p:cNvSpPr txBox="1"/>
          <p:nvPr/>
        </p:nvSpPr>
        <p:spPr>
          <a:xfrm>
            <a:off x="-287167" y="304322"/>
            <a:ext cx="971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Já para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fibra óptica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há uma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recorrência alta de cancelamento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logo nos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primeiros meses 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 estendendo até 30 meses.</a:t>
            </a:r>
          </a:p>
        </p:txBody>
      </p:sp>
    </p:spTree>
    <p:extLst>
      <p:ext uri="{BB962C8B-B14F-4D97-AF65-F5344CB8AC3E}">
        <p14:creationId xmlns:p14="http://schemas.microsoft.com/office/powerpoint/2010/main" val="372011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-75571" y="217985"/>
            <a:ext cx="929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Cobranças mensais para internet de fibra óptica são muito altas.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Essa pode ser a maior razão para tantos cancelamentos para esse serviço.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BF1B9-83EE-DF26-2383-69B9D4AB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8" y="864317"/>
            <a:ext cx="3974563" cy="34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8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38BB1-5127-D827-4DA1-CD3C508F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39" y="1004073"/>
            <a:ext cx="6825521" cy="3135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FA6144-DC82-23F4-495E-6B97C174844F}"/>
              </a:ext>
            </a:extLst>
          </p:cNvPr>
          <p:cNvSpPr txBox="1"/>
          <p:nvPr/>
        </p:nvSpPr>
        <p:spPr>
          <a:xfrm>
            <a:off x="109878" y="529304"/>
            <a:ext cx="892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Online Security e Online Backup se mostraram ser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serviços cruciais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os clientes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não cancelarem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3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CD1BF-0665-B070-9938-024AC898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3" y="1060345"/>
            <a:ext cx="8667173" cy="3022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492995" y="207007"/>
            <a:ext cx="815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mesmo ocorre com Device Protection e Tech Support.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Clientes que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não obtem esses serviços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demonstraram uma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maior chance de cancelamento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166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863285" y="19458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Possívelmente,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contratos mensais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tenham uma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taxa de cancelamento muito maior </a:t>
            </a:r>
          </a:p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por conta de clientes que estão apenas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testando os serviços oferecidos.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456FF-2971-80DC-1BB8-5E98D677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97" y="885586"/>
            <a:ext cx="4546393" cy="33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-75571" y="161150"/>
            <a:ext cx="929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Clientes que tem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contrato mensal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tem uma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permanência bem baixa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 um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índice de cancelamento alto.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Contratos de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dois anos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a taxa de cancelamento se inicia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depois da terceira renovação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ou menos.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5A6B9-6234-DE6B-DB34-115221E5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31" y="968631"/>
            <a:ext cx="3609531" cy="3469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2F514D-C1E5-190A-613B-36D80032EDF6}"/>
              </a:ext>
            </a:extLst>
          </p:cNvPr>
          <p:cNvSpPr txBox="1"/>
          <p:nvPr/>
        </p:nvSpPr>
        <p:spPr>
          <a:xfrm>
            <a:off x="-75571" y="4606047"/>
            <a:ext cx="929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os contratos de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um ano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também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depois da terceira renovação.</a:t>
            </a:r>
          </a:p>
        </p:txBody>
      </p:sp>
    </p:spTree>
    <p:extLst>
      <p:ext uri="{BB962C8B-B14F-4D97-AF65-F5344CB8AC3E}">
        <p14:creationId xmlns:p14="http://schemas.microsoft.com/office/powerpoint/2010/main" val="22575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2984455" y="1099628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133148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8000" decel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73 0.00216 L -5.55556E-7 -1.35802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338815" y="311965"/>
            <a:ext cx="84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Cheques eletrônicos </a:t>
            </a:r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foram o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maior alvo de cancelamentos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3E01B-FA74-D975-55B5-DE69C777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91" y="993261"/>
            <a:ext cx="4184017" cy="31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031554-93AA-6854-62DD-9D05EF9F0127}"/>
              </a:ext>
            </a:extLst>
          </p:cNvPr>
          <p:cNvSpPr txBox="1"/>
          <p:nvPr/>
        </p:nvSpPr>
        <p:spPr>
          <a:xfrm>
            <a:off x="338815" y="4323703"/>
            <a:ext cx="846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 empresa certamente precisa dar uma atenção nesse caso, mudando a estratégia ou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apenas retirando essa opção de pagamento.</a:t>
            </a:r>
          </a:p>
        </p:txBody>
      </p:sp>
    </p:spTree>
    <p:extLst>
      <p:ext uri="{BB962C8B-B14F-4D97-AF65-F5344CB8AC3E}">
        <p14:creationId xmlns:p14="http://schemas.microsoft.com/office/powerpoint/2010/main" val="229161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-75572" y="261226"/>
            <a:ext cx="929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Cancelamentos para serviço telefônico foram para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valores muito altos de cobrança.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766A8-6BC2-8839-785C-FCACFB6D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06" y="719928"/>
            <a:ext cx="4861981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9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80" y="268899"/>
            <a:ext cx="87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comportamento de cancelamentos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decai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conforme </a:t>
            </a:r>
          </a:p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tempo que o cliente continua com a empresa. 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BC262-FB48-0EC8-68B2-FF39D44E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2" y="1184128"/>
            <a:ext cx="8358069" cy="2775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FF987-E26A-416A-DF3A-273B5754F61D}"/>
              </a:ext>
            </a:extLst>
          </p:cNvPr>
          <p:cNvSpPr txBox="1"/>
          <p:nvPr/>
        </p:nvSpPr>
        <p:spPr>
          <a:xfrm>
            <a:off x="196480" y="4228268"/>
            <a:ext cx="87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Os primeiros meses,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entre o primeiro mês e o quarto/quinto, o índice de cancelamento é maior.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Há um pico de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clientes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que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permanecem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com os serviços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entre os meses 70/72.</a:t>
            </a:r>
          </a:p>
        </p:txBody>
      </p:sp>
    </p:spTree>
    <p:extLst>
      <p:ext uri="{BB962C8B-B14F-4D97-AF65-F5344CB8AC3E}">
        <p14:creationId xmlns:p14="http://schemas.microsoft.com/office/powerpoint/2010/main" val="327191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264D1-EEF4-A1EF-A951-0B540EB2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99" y="1360949"/>
            <a:ext cx="4439601" cy="2421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C1D8B-5BE6-71CC-4F6A-798DA73A49DF}"/>
              </a:ext>
            </a:extLst>
          </p:cNvPr>
          <p:cNvSpPr txBox="1"/>
          <p:nvPr/>
        </p:nvSpPr>
        <p:spPr>
          <a:xfrm>
            <a:off x="196481" y="508025"/>
            <a:ext cx="87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Os motivos de cancelamento justificam os gráficos anteriores, </a:t>
            </a:r>
          </a:p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como por exemplo, o motivo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em destaque.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06A2D-E8DA-29CA-6A0D-BDD4373637EF}"/>
              </a:ext>
            </a:extLst>
          </p:cNvPr>
          <p:cNvSpPr/>
          <p:nvPr/>
        </p:nvSpPr>
        <p:spPr>
          <a:xfrm>
            <a:off x="2416629" y="3331029"/>
            <a:ext cx="1363435" cy="2449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8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5211755" y="1554388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Principais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insights 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sugestões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Engenharia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recursos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0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7.40741E-7 L -0.05 0.080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81" y="782950"/>
            <a:ext cx="875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essa etapa, foram s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eparados os dados entre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treino e teste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utilizando um método para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preservar a proporção 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da classe alvo, evitando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bias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underfitting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dos modelos </a:t>
            </a:r>
          </a:p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na hora das transformações (além de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data leakege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).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EE7B7-F5BD-F4B0-CB31-FBE91325CA40}"/>
              </a:ext>
            </a:extLst>
          </p:cNvPr>
          <p:cNvSpPr txBox="1"/>
          <p:nvPr/>
        </p:nvSpPr>
        <p:spPr>
          <a:xfrm>
            <a:off x="112116" y="2180841"/>
            <a:ext cx="875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StratifiedShuffleSplit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foi escolhido para garantir que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proporção das classes 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nos conjuntos de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treinamento e teste 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seja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mesma do conjunto de dados original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 O nosso conjunto de dados contêm uma classe significativamente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prevalente que a outra.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F03A-5CAE-1B65-8B1F-7179EDE8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95" y="3460837"/>
            <a:ext cx="2804403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80" y="241980"/>
            <a:ext cx="87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Clusterização das coordenadas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(usando Kmeans).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A3B06-002B-D0B7-5A77-57089CED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81" y="853291"/>
            <a:ext cx="4511431" cy="3436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01252D-A73E-87D4-57FD-71B972F274B5}"/>
              </a:ext>
            </a:extLst>
          </p:cNvPr>
          <p:cNvSpPr txBox="1"/>
          <p:nvPr/>
        </p:nvSpPr>
        <p:spPr>
          <a:xfrm>
            <a:off x="196480" y="4532188"/>
            <a:ext cx="87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Reduzindo a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dimensionalidade</a:t>
            </a:r>
            <a:r>
              <a:rPr lang="pt-BR" sz="1800" b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deixando a feature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explicativa.</a:t>
            </a:r>
          </a:p>
        </p:txBody>
      </p:sp>
    </p:spTree>
    <p:extLst>
      <p:ext uri="{BB962C8B-B14F-4D97-AF65-F5344CB8AC3E}">
        <p14:creationId xmlns:p14="http://schemas.microsoft.com/office/powerpoint/2010/main" val="26936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87110-F324-014E-F051-D9D690C1DB2D}"/>
              </a:ext>
            </a:extLst>
          </p:cNvPr>
          <p:cNvSpPr txBox="1"/>
          <p:nvPr/>
        </p:nvSpPr>
        <p:spPr>
          <a:xfrm>
            <a:off x="196481" y="311024"/>
            <a:ext cx="87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Transformação logarítimica</a:t>
            </a:r>
            <a:endParaRPr lang="pt-BR" sz="1800" b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348FD-192B-72DD-33D2-17AD0746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9" y="957942"/>
            <a:ext cx="4026864" cy="301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42B98-D38D-5BFA-AC7C-4B9C1494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566" y="957942"/>
            <a:ext cx="4026864" cy="3017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3A4BA7-9AA4-7EFE-8772-16B07CE0B989}"/>
              </a:ext>
            </a:extLst>
          </p:cNvPr>
          <p:cNvSpPr txBox="1"/>
          <p:nvPr/>
        </p:nvSpPr>
        <p:spPr>
          <a:xfrm>
            <a:off x="196481" y="4285003"/>
            <a:ext cx="87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Diminuir efeito de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valores extremos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 reduzir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assimetria.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97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CAA8F-6FF3-F4C0-6A4B-506FD07F3B77}"/>
              </a:ext>
            </a:extLst>
          </p:cNvPr>
          <p:cNvSpPr txBox="1"/>
          <p:nvPr/>
        </p:nvSpPr>
        <p:spPr>
          <a:xfrm>
            <a:off x="265605" y="130399"/>
            <a:ext cx="861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Kernel RBF 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distribuição bimodal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com base nas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modas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: capturar da feature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os padrões. </a:t>
            </a:r>
          </a:p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Mede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similaridade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entre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dois pontos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(a moda e cada valor, nesse caso) diminuindo exponencialmente com a distância.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59B7F-50BA-B8FE-7B2E-A0D0406B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0" y="1184128"/>
            <a:ext cx="8358069" cy="2775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09933-DC2C-EE39-33BA-861E9095768D}"/>
              </a:ext>
            </a:extLst>
          </p:cNvPr>
          <p:cNvSpPr txBox="1"/>
          <p:nvPr/>
        </p:nvSpPr>
        <p:spPr>
          <a:xfrm>
            <a:off x="208455" y="4228268"/>
            <a:ext cx="872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 acordo com as visualizações, por exemplo, os clientes que tinham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pouco tempo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na companhia foram os que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mais cancelaram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conforme esse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tempo cresce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a taxa de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cancelamento diminui.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0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CAA8F-6FF3-F4C0-6A4B-506FD07F3B77}"/>
              </a:ext>
            </a:extLst>
          </p:cNvPr>
          <p:cNvSpPr txBox="1"/>
          <p:nvPr/>
        </p:nvSpPr>
        <p:spPr>
          <a:xfrm>
            <a:off x="74561" y="130696"/>
            <a:ext cx="1640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Kernel RBF</a:t>
            </a:r>
            <a:endParaRPr lang="pt-BR" sz="2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B63A0-4786-4C0D-8C9D-774EE170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00" y="812676"/>
            <a:ext cx="3379993" cy="946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5371A2-01E3-14A2-06A0-24F726A14BDB}"/>
              </a:ext>
            </a:extLst>
          </p:cNvPr>
          <p:cNvSpPr txBox="1"/>
          <p:nvPr/>
        </p:nvSpPr>
        <p:spPr>
          <a:xfrm>
            <a:off x="2171963" y="1883354"/>
            <a:ext cx="480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∥x−x′∥ é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distância euclidiana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entre x e x′.</a:t>
            </a:r>
          </a:p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σ é um parâmetro que determina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largura do kernel.</a:t>
            </a:r>
            <a:endParaRPr lang="pt-B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50D5F-0CE3-B48A-E729-D99B43A4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01" y="2658378"/>
            <a:ext cx="3472188" cy="2112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CB382-70B2-022E-70FE-1813F79E3A46}"/>
              </a:ext>
            </a:extLst>
          </p:cNvPr>
          <p:cNvSpPr txBox="1"/>
          <p:nvPr/>
        </p:nvSpPr>
        <p:spPr>
          <a:xfrm>
            <a:off x="1943505" y="4818848"/>
            <a:ext cx="5256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Hands-On Machine Learning with Scikit-Learn, </a:t>
            </a:r>
            <a:r>
              <a:rPr lang="en-US" sz="1200" dirty="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Keras</a:t>
            </a:r>
            <a:r>
              <a:rPr lang="en-US" sz="12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, and </a:t>
            </a:r>
            <a:r>
              <a:rPr lang="en-US" sz="1200" dirty="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Tensorflow</a:t>
            </a:r>
            <a:r>
              <a:rPr lang="en-US" sz="12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Aurélien</a:t>
            </a:r>
            <a:r>
              <a:rPr lang="en-US" sz="12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Fira Sans Extra Condensed" panose="020B0503050000020004" pitchFamily="34" charset="0"/>
              </a:rPr>
              <a:t>Géron</a:t>
            </a:r>
            <a:endParaRPr lang="pt-BR" sz="1200" dirty="0"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7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" y="1710364"/>
            <a:ext cx="91439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E7A066-E9D7-7705-46C7-64562FDB851E}"/>
              </a:ext>
            </a:extLst>
          </p:cNvPr>
          <p:cNvSpPr txBox="1"/>
          <p:nvPr/>
        </p:nvSpPr>
        <p:spPr>
          <a:xfrm>
            <a:off x="381632" y="919737"/>
            <a:ext cx="838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Contém informações sobre uma empresa fictícia de telecomunicações que forneceu serviços de telefonia residencial e internet para 7043 clientes na Califórnia no 3º trimestre.</a:t>
            </a:r>
            <a:endParaRPr lang="pt-BR" sz="1800" b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34D34-ACB1-BD38-E385-ABBE796DB527}"/>
              </a:ext>
            </a:extLst>
          </p:cNvPr>
          <p:cNvSpPr txBox="1"/>
          <p:nvPr/>
        </p:nvSpPr>
        <p:spPr>
          <a:xfrm>
            <a:off x="2384836" y="331962"/>
            <a:ext cx="437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Empresa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87554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0B2AB-8574-F7C4-345B-9BC7A82BF61E}"/>
              </a:ext>
            </a:extLst>
          </p:cNvPr>
          <p:cNvSpPr txBox="1"/>
          <p:nvPr/>
        </p:nvSpPr>
        <p:spPr>
          <a:xfrm>
            <a:off x="855828" y="1925418"/>
            <a:ext cx="743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Encoding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das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variáveis categóricas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: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LabelEncoder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(para modelo baseado em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árvore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) 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OneHotEncoding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(para modelos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lineares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).</a:t>
            </a:r>
            <a:endParaRPr lang="pt-BR" sz="1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C1A93-65A8-68F9-B6DB-06CA0D485F47}"/>
              </a:ext>
            </a:extLst>
          </p:cNvPr>
          <p:cNvSpPr txBox="1"/>
          <p:nvPr/>
        </p:nvSpPr>
        <p:spPr>
          <a:xfrm>
            <a:off x="921142" y="2571748"/>
            <a:ext cx="743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Padronização dos dados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: Foram testados 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StandardScaler, MinMaxScaler e o RobustScaler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na etapa de testes dos modelos.</a:t>
            </a:r>
            <a:endParaRPr lang="pt-BR" sz="1800" b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2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4776850" y="1968181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Principais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insights 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sugestões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Engenharia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recursos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Escolha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e testes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modelos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2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3855 0.0814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08F10-3E9F-7C7E-70CD-CFF5439C121A}"/>
              </a:ext>
            </a:extLst>
          </p:cNvPr>
          <p:cNvSpPr txBox="1"/>
          <p:nvPr/>
        </p:nvSpPr>
        <p:spPr>
          <a:xfrm>
            <a:off x="1977334" y="972333"/>
            <a:ext cx="5189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Modelos </a:t>
            </a:r>
          </a:p>
          <a:p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DummyClassifier, LogisticRegression, XGBoostClassifier.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C6E72-35D2-4C53-C7D8-1145064A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" y="2069068"/>
            <a:ext cx="9144000" cy="10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5386-CA39-9182-57B7-68FA4E41D826}"/>
              </a:ext>
            </a:extLst>
          </p:cNvPr>
          <p:cNvSpPr txBox="1"/>
          <p:nvPr/>
        </p:nvSpPr>
        <p:spPr>
          <a:xfrm>
            <a:off x="1730825" y="621200"/>
            <a:ext cx="56823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Tuning dos Hiperparâmetros e Combinação dos Tratamentos</a:t>
            </a:r>
          </a:p>
          <a:p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GridSearchCV (CV com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StratifiedKFold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e Scoring com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ROC AUC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)</a:t>
            </a:r>
          </a:p>
          <a:p>
            <a:endParaRPr lang="pt-B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F002D-CF9E-554C-ADC0-627C46E4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" y="2129305"/>
            <a:ext cx="9144000" cy="15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1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08F10-3E9F-7C7E-70CD-CFF5439C121A}"/>
              </a:ext>
            </a:extLst>
          </p:cNvPr>
          <p:cNvSpPr txBox="1"/>
          <p:nvPr/>
        </p:nvSpPr>
        <p:spPr>
          <a:xfrm>
            <a:off x="1977334" y="972333"/>
            <a:ext cx="5189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Melhor Modelo</a:t>
            </a:r>
          </a:p>
          <a:p>
            <a:pPr algn="ctr"/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XGBoostClassifier – ROC AUC: 0.86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8F988-CBF7-B5BA-23AC-653305FAF876}"/>
              </a:ext>
            </a:extLst>
          </p:cNvPr>
          <p:cNvSpPr txBox="1"/>
          <p:nvPr/>
        </p:nvSpPr>
        <p:spPr>
          <a:xfrm>
            <a:off x="-93895" y="2006221"/>
            <a:ext cx="9331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Na maioria dos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limiares de decisão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o modelo tem uma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alta taxa de verdadeiros positivos 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enquanto mantém uma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baixa taxa de falsos positivos.</a:t>
            </a:r>
          </a:p>
          <a:p>
            <a:pPr algn="ctr"/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 probabilidade de que, dado um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 aleatório 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 observações (uma de cada classe), o modelo classificará corretamente a observação da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classe positiva 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com uma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pontuação mais alta 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do que a observação da classe negativa.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CC91D-DF5C-22ED-BE34-9E939868DFCE}"/>
              </a:ext>
            </a:extLst>
          </p:cNvPr>
          <p:cNvSpPr txBox="1"/>
          <p:nvPr/>
        </p:nvSpPr>
        <p:spPr>
          <a:xfrm>
            <a:off x="1719364" y="4128858"/>
            <a:ext cx="57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Tratamentos selecionados: LabelEncoder, log, StandardScaler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2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5160952" y="2395856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Principais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insights 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sugestões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Engenharia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recursos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Escolha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e testes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modelos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Refinamento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das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predições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3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31 L -0.01545 0.08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FADE0-EFED-F637-8710-49044C20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099"/>
            <a:ext cx="9144000" cy="14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97B48-1D6C-33AE-98B4-855A1176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79" y="1134689"/>
            <a:ext cx="5288036" cy="341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D9B79-0F8D-AE59-211A-75CEAE525F74}"/>
              </a:ext>
            </a:extLst>
          </p:cNvPr>
          <p:cNvSpPr txBox="1"/>
          <p:nvPr/>
        </p:nvSpPr>
        <p:spPr>
          <a:xfrm>
            <a:off x="208460" y="244179"/>
            <a:ext cx="872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Trade-off de precision/recall para definir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threshold das predições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do modelo e refinar ainda mais para pegar melhor as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classes positivas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mesmo que isso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afete a precisão.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8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3C72F3-E96E-3068-98EB-AAA04F38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30" y="1163877"/>
            <a:ext cx="3218876" cy="2815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D1FCB-0B1C-76ED-7FAF-37E27D30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36" y="1163877"/>
            <a:ext cx="3294481" cy="2815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1083B4-02F6-782C-F168-558A189AC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3" y="3947487"/>
            <a:ext cx="2528143" cy="614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7A4C22-12CC-EA1D-34EC-6FCE3C25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94" y="3711037"/>
            <a:ext cx="1935340" cy="1040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8BACED-6D58-3A76-151A-D2288B1831A1}"/>
              </a:ext>
            </a:extLst>
          </p:cNvPr>
          <p:cNvSpPr txBox="1"/>
          <p:nvPr/>
        </p:nvSpPr>
        <p:spPr>
          <a:xfrm>
            <a:off x="208460" y="240547"/>
            <a:ext cx="87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As predições para a classe 1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melhoraram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depois de configurar 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threshold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dando mais ênfase no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recall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comprometendo 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precisão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, mas foi visto que seria melhor </a:t>
            </a:r>
          </a:p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ter mais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falsos positivos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do que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falsos negativos.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3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BACED-6D58-3A76-151A-D2288B1831A1}"/>
              </a:ext>
            </a:extLst>
          </p:cNvPr>
          <p:cNvSpPr txBox="1"/>
          <p:nvPr/>
        </p:nvSpPr>
        <p:spPr>
          <a:xfrm>
            <a:off x="208460" y="460025"/>
            <a:ext cx="872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Resultados do modelo com os dados de teste.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3A701-B217-5F4F-8120-CC1DE54B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786" y="873812"/>
            <a:ext cx="3940422" cy="339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529D7-7B0A-A51D-C212-62EB9344C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615" y="4056811"/>
            <a:ext cx="1996613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3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667287-8AF8-E083-6AD1-BE2D7F12EC17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3D52C-04FA-FCC2-9D6F-00815508A980}"/>
              </a:ext>
            </a:extLst>
          </p:cNvPr>
          <p:cNvSpPr txBox="1"/>
          <p:nvPr/>
        </p:nvSpPr>
        <p:spPr>
          <a:xfrm>
            <a:off x="3181582" y="955811"/>
            <a:ext cx="2363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Cancelamento: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Cancelou – Variável Alvo</a:t>
            </a:r>
          </a:p>
          <a:p>
            <a:r>
              <a:rPr lang="pt-BR" sz="1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Motivo do Cancelamento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EDF78-86C1-5E8D-1E38-B60C5C932DDD}"/>
              </a:ext>
            </a:extLst>
          </p:cNvPr>
          <p:cNvSpPr txBox="1"/>
          <p:nvPr/>
        </p:nvSpPr>
        <p:spPr>
          <a:xfrm>
            <a:off x="1255460" y="923279"/>
            <a:ext cx="1753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Geográfico </a:t>
            </a:r>
          </a:p>
          <a:p>
            <a:r>
              <a:rPr lang="pt-BR" sz="1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Cidade</a:t>
            </a:r>
          </a:p>
          <a:p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Latitude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          </a:t>
            </a:r>
          </a:p>
          <a:p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Longitude</a:t>
            </a:r>
          </a:p>
          <a:p>
            <a:endParaRPr lang="pt-B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345FD-0AC2-F389-05FC-55CE4881E9C5}"/>
              </a:ext>
            </a:extLst>
          </p:cNvPr>
          <p:cNvSpPr txBox="1"/>
          <p:nvPr/>
        </p:nvSpPr>
        <p:spPr>
          <a:xfrm>
            <a:off x="5660730" y="1410844"/>
            <a:ext cx="230543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Serviços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Telefone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Múltiplas Linhas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Internet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Segurança Online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Backup Online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Proteção do Dispositivo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Suporte 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Serviço de Streaming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(TV &amp; Filmes) </a:t>
            </a:r>
          </a:p>
          <a:p>
            <a:endParaRPr lang="pt-BR" sz="1800" dirty="0">
              <a:latin typeface="Fira Sans Extra Condensed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8513C-64E1-1B85-728B-87E0C65820CB}"/>
              </a:ext>
            </a:extLst>
          </p:cNvPr>
          <p:cNvSpPr txBox="1"/>
          <p:nvPr/>
        </p:nvSpPr>
        <p:spPr>
          <a:xfrm>
            <a:off x="3181582" y="2665947"/>
            <a:ext cx="217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Pagamento:</a:t>
            </a:r>
          </a:p>
          <a:p>
            <a:r>
              <a:rPr lang="pt-BR" sz="1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Contrato</a:t>
            </a:r>
            <a:r>
              <a:rPr lang="pt-B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    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Cobrança Virtual</a:t>
            </a:r>
          </a:p>
          <a:p>
            <a:r>
              <a:rPr lang="pt-BR" sz="1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Método de Pagamento   </a:t>
            </a:r>
          </a:p>
          <a:p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Cobrança Mensal</a:t>
            </a:r>
          </a:p>
          <a:p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Cobrança Total </a:t>
            </a:r>
          </a:p>
          <a:p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C056-7642-822F-4532-EBE93B523D77}"/>
              </a:ext>
            </a:extLst>
          </p:cNvPr>
          <p:cNvSpPr txBox="1"/>
          <p:nvPr/>
        </p:nvSpPr>
        <p:spPr>
          <a:xfrm>
            <a:off x="1255460" y="2665947"/>
            <a:ext cx="169629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Cliente   </a:t>
            </a:r>
            <a:r>
              <a:rPr lang="pt-BR" sz="20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  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Gênero     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Terceira idade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Parceiro(a)          </a:t>
            </a:r>
          </a:p>
          <a:p>
            <a:r>
              <a:rPr lang="pt-BR" sz="1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Dependentes       </a:t>
            </a:r>
          </a:p>
          <a:p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Tempo de cliente</a:t>
            </a:r>
            <a:endParaRPr lang="pt-BR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0C0F2-9B77-52E5-E88F-8189BC2936E2}"/>
              </a:ext>
            </a:extLst>
          </p:cNvPr>
          <p:cNvSpPr txBox="1"/>
          <p:nvPr/>
        </p:nvSpPr>
        <p:spPr>
          <a:xfrm>
            <a:off x="387168" y="200030"/>
            <a:ext cx="113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9529C-C57B-9F4A-5903-F6E2A2DDA65C}"/>
              </a:ext>
            </a:extLst>
          </p:cNvPr>
          <p:cNvSpPr txBox="1"/>
          <p:nvPr/>
        </p:nvSpPr>
        <p:spPr>
          <a:xfrm>
            <a:off x="7791682" y="136036"/>
            <a:ext cx="1136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Legenda:</a:t>
            </a:r>
          </a:p>
          <a:p>
            <a:r>
              <a:rPr lang="pt-BR" sz="1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Texto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        </a:t>
            </a:r>
          </a:p>
          <a:p>
            <a:r>
              <a:rPr lang="pt-BR" sz="16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Binário</a:t>
            </a:r>
          </a:p>
          <a:p>
            <a:r>
              <a:rPr lang="pt-BR" sz="16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Numérico</a:t>
            </a:r>
          </a:p>
        </p:txBody>
      </p:sp>
    </p:spTree>
    <p:extLst>
      <p:ext uri="{BB962C8B-B14F-4D97-AF65-F5344CB8AC3E}">
        <p14:creationId xmlns:p14="http://schemas.microsoft.com/office/powerpoint/2010/main" val="399347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2D6E-10B1-47BC-3F3A-94CB6D24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7" y="456569"/>
            <a:ext cx="4359018" cy="4336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710EC-C98B-2A92-34FD-BFBE0C74C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9" y="521344"/>
            <a:ext cx="387129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5082050" y="2771986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Principais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insights 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sugestões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Engenharia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recursos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Escolha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e testes de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modelos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Refinamento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das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predições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 front-end</a:t>
            </a:r>
          </a:p>
        </p:txBody>
      </p:sp>
    </p:spTree>
    <p:extLst>
      <p:ext uri="{BB962C8B-B14F-4D97-AF65-F5344CB8AC3E}">
        <p14:creationId xmlns:p14="http://schemas.microsoft.com/office/powerpoint/2010/main" val="218849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494 L -0.00035 0.093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08F10-3E9F-7C7E-70CD-CFF5439C121A}"/>
              </a:ext>
            </a:extLst>
          </p:cNvPr>
          <p:cNvSpPr txBox="1"/>
          <p:nvPr/>
        </p:nvSpPr>
        <p:spPr>
          <a:xfrm>
            <a:off x="1977337" y="2048529"/>
            <a:ext cx="518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Demonstração Prática</a:t>
            </a:r>
            <a:endParaRPr lang="pt-B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8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08F10-3E9F-7C7E-70CD-CFF5439C121A}"/>
              </a:ext>
            </a:extLst>
          </p:cNvPr>
          <p:cNvSpPr txBox="1"/>
          <p:nvPr/>
        </p:nvSpPr>
        <p:spPr>
          <a:xfrm>
            <a:off x="1977337" y="2310139"/>
            <a:ext cx="5189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Obrigada!</a:t>
            </a:r>
            <a:endParaRPr lang="pt-BR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CD43D-02A7-E321-1C70-18B57CF5D5FB}"/>
              </a:ext>
            </a:extLst>
          </p:cNvPr>
          <p:cNvSpPr txBox="1"/>
          <p:nvPr/>
        </p:nvSpPr>
        <p:spPr>
          <a:xfrm>
            <a:off x="1097522" y="4446459"/>
            <a:ext cx="694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Sabrina Otoni da Silva – 2024</a:t>
            </a:r>
          </a:p>
          <a:p>
            <a:pPr algn="ctr"/>
            <a:r>
              <a:rPr lang="pt-BR" sz="16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LinkedIn: https://www.linkedin.com/in/sabrina-otoni-da-silva-22525519b/</a:t>
            </a:r>
            <a:endParaRPr lang="pt-BR" sz="11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0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EDCC3-ECB8-76E6-BEC2-AD3D8B26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55" y="1222892"/>
            <a:ext cx="4160881" cy="2697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F1F72-7255-2177-7F1F-3E88A704D381}"/>
              </a:ext>
            </a:extLst>
          </p:cNvPr>
          <p:cNvSpPr txBox="1"/>
          <p:nvPr/>
        </p:nvSpPr>
        <p:spPr>
          <a:xfrm>
            <a:off x="2065739" y="567458"/>
            <a:ext cx="50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Desbalanceamento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muito grande 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nos dados fornecidos.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2C877-87A9-38CB-8772-C3F6AADC61AA}"/>
              </a:ext>
            </a:extLst>
          </p:cNvPr>
          <p:cNvSpPr txBox="1"/>
          <p:nvPr/>
        </p:nvSpPr>
        <p:spPr>
          <a:xfrm>
            <a:off x="681713" y="4206708"/>
            <a:ext cx="77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As visualizações sem filtragem ficam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enviesadas</a:t>
            </a:r>
            <a:r>
              <a:rPr lang="pt-B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para os clientes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que não cancelaram.</a:t>
            </a:r>
          </a:p>
        </p:txBody>
      </p:sp>
    </p:spTree>
    <p:extLst>
      <p:ext uri="{BB962C8B-B14F-4D97-AF65-F5344CB8AC3E}">
        <p14:creationId xmlns:p14="http://schemas.microsoft.com/office/powerpoint/2010/main" val="234491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F1F72-7255-2177-7F1F-3E88A704D381}"/>
              </a:ext>
            </a:extLst>
          </p:cNvPr>
          <p:cNvSpPr txBox="1"/>
          <p:nvPr/>
        </p:nvSpPr>
        <p:spPr>
          <a:xfrm>
            <a:off x="449120" y="1279087"/>
            <a:ext cx="8245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Coluna Total Charges continha 11 espaços vazios:</a:t>
            </a:r>
          </a:p>
          <a:p>
            <a:pPr algn="ctr"/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Para todos os espaços vazios, a coluna Tenure Months está zerada, </a:t>
            </a:r>
          </a:p>
          <a:p>
            <a:pPr algn="ctr"/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mas Monthly Charges contém valores. Essa verificação foi feita pois, caso ocorresse de Tenure Months não estar zerada, poderiamos apenas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multiplicar Tenure Months com Monthly Charges para obter o valor de Total Charges.</a:t>
            </a:r>
          </a:p>
          <a:p>
            <a:pPr algn="ctr"/>
            <a:endParaRPr lang="pt-BR" sz="1800" dirty="0">
              <a:solidFill>
                <a:srgbClr val="F8F8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  <a:p>
            <a:pPr algn="ctr"/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Como existem muitas ocasiões de Monthly Charges serem iguais a Total Charges, e a coluna Tenure Months estar zerada só para os casos de valor nulo em Total Charges, </a:t>
            </a:r>
            <a:r>
              <a:rPr lang="pt-BR" sz="1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 tratamento foi feito duplicando o valor de Monthly Charges para Total Charges.</a:t>
            </a:r>
          </a:p>
        </p:txBody>
      </p:sp>
    </p:spTree>
    <p:extLst>
      <p:ext uri="{BB962C8B-B14F-4D97-AF65-F5344CB8AC3E}">
        <p14:creationId xmlns:p14="http://schemas.microsoft.com/office/powerpoint/2010/main" val="279200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667287-8AF8-E083-6AD1-BE2D7F12EC17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0C0F2-9B77-52E5-E88F-8189BC2936E2}"/>
              </a:ext>
            </a:extLst>
          </p:cNvPr>
          <p:cNvSpPr txBox="1"/>
          <p:nvPr/>
        </p:nvSpPr>
        <p:spPr>
          <a:xfrm>
            <a:off x="1093681" y="804214"/>
            <a:ext cx="695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Além das colunas apresentadas anteriormente, o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dataset original 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continha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outras colunas 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que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foram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retiradas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6A922-2FFF-30B9-9744-6133A924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601"/>
            <a:ext cx="9144000" cy="18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A person sitting in front of multiple screens&#10;&#10;Description automatically generated">
            <a:extLst>
              <a:ext uri="{FF2B5EF4-FFF2-40B4-BE49-F238E27FC236}">
                <a16:creationId xmlns:a16="http://schemas.microsoft.com/office/drawing/2014/main" id="{76239FA6-E549-4FFC-8BAC-D54D6C1F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colorTemperature colorTemp="3357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60" name="Google Shape;60;p15"/>
          <p:cNvGrpSpPr/>
          <p:nvPr/>
        </p:nvGrpSpPr>
        <p:grpSpPr>
          <a:xfrm>
            <a:off x="3032720" y="383061"/>
            <a:ext cx="2803137" cy="4209020"/>
            <a:chOff x="903792" y="214901"/>
            <a:chExt cx="2995444" cy="4497778"/>
          </a:xfrm>
        </p:grpSpPr>
        <p:sp>
          <p:nvSpPr>
            <p:cNvPr id="61" name="Google Shape;61;p15"/>
            <p:cNvSpPr/>
            <p:nvPr/>
          </p:nvSpPr>
          <p:spPr>
            <a:xfrm>
              <a:off x="919795" y="853868"/>
              <a:ext cx="2966585" cy="3843925"/>
            </a:xfrm>
            <a:custGeom>
              <a:avLst/>
              <a:gdLst/>
              <a:ahLst/>
              <a:cxnLst/>
              <a:rect l="l" t="t" r="r" b="b"/>
              <a:pathLst>
                <a:path w="56536" h="73256" extrusionOk="0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06992" y="841065"/>
              <a:ext cx="2992244" cy="3869585"/>
            </a:xfrm>
            <a:custGeom>
              <a:avLst/>
              <a:gdLst/>
              <a:ahLst/>
              <a:cxnLst/>
              <a:rect l="l" t="t" r="r" b="b"/>
              <a:pathLst>
                <a:path w="57025" h="73745" extrusionOk="0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19795" y="4153741"/>
              <a:ext cx="595301" cy="543982"/>
            </a:xfrm>
            <a:custGeom>
              <a:avLst/>
              <a:gdLst/>
              <a:ahLst/>
              <a:cxnLst/>
              <a:rect l="l" t="t" r="r" b="b"/>
              <a:pathLst>
                <a:path w="11345" h="10367" extrusionOk="0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03792" y="4147340"/>
              <a:ext cx="617706" cy="565339"/>
            </a:xfrm>
            <a:custGeom>
              <a:avLst/>
              <a:gdLst/>
              <a:ahLst/>
              <a:cxnLst/>
              <a:rect l="l" t="t" r="r" b="b"/>
              <a:pathLst>
                <a:path w="11772" h="10774" extrusionOk="0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5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10245" extrusionOk="0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958" extrusionOk="0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6029" extrusionOk="0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 rot="489799">
            <a:off x="4862682" y="1099628"/>
            <a:ext cx="4657949" cy="4189709"/>
            <a:chOff x="9255165" y="678374"/>
            <a:chExt cx="4704880" cy="3786684"/>
          </a:xfrm>
        </p:grpSpPr>
        <p:sp>
          <p:nvSpPr>
            <p:cNvPr id="88" name="Google Shape;88;p15"/>
            <p:cNvSpPr/>
            <p:nvPr/>
          </p:nvSpPr>
          <p:spPr>
            <a:xfrm flipH="1">
              <a:off x="9818167" y="903814"/>
              <a:ext cx="1055419" cy="260748"/>
            </a:xfrm>
            <a:custGeom>
              <a:avLst/>
              <a:gdLst/>
              <a:ahLst/>
              <a:cxnLst/>
              <a:rect l="l" t="t" r="r" b="b"/>
              <a:pathLst>
                <a:path w="17027" h="4217" extrusionOk="0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avLst/>
              <a:gdLst/>
              <a:ahLst/>
              <a:cxnLst/>
              <a:rect l="l" t="t" r="r" b="b"/>
              <a:pathLst>
                <a:path w="3076" h="2241" extrusionOk="0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avLst/>
              <a:gdLst/>
              <a:ahLst/>
              <a:cxnLst/>
              <a:rect l="l" t="t" r="r" b="b"/>
              <a:pathLst>
                <a:path w="3137" h="1916" extrusionOk="0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9255165" y="1185893"/>
              <a:ext cx="64465" cy="39079"/>
            </a:xfrm>
            <a:custGeom>
              <a:avLst/>
              <a:gdLst/>
              <a:ahLst/>
              <a:cxnLst/>
              <a:rect l="l" t="t" r="r" b="b"/>
              <a:pathLst>
                <a:path w="1040" h="632" extrusionOk="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avLst/>
              <a:gdLst/>
              <a:ahLst/>
              <a:cxnLst/>
              <a:rect l="l" t="t" r="r" b="b"/>
              <a:pathLst>
                <a:path w="2567" h="5581" extrusionOk="0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9455843" y="678374"/>
              <a:ext cx="4404468" cy="3786684"/>
            </a:xfrm>
            <a:custGeom>
              <a:avLst/>
              <a:gdLst/>
              <a:ahLst/>
              <a:cxnLst/>
              <a:rect l="l" t="t" r="r" b="b"/>
              <a:pathLst>
                <a:path w="71057" h="61241" extrusionOk="0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avLst/>
              <a:gdLst/>
              <a:ahLst/>
              <a:cxnLst/>
              <a:rect l="l" t="t" r="r" b="b"/>
              <a:pathLst>
                <a:path w="8412" h="8514" extrusionOk="0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avLst/>
              <a:gdLst/>
              <a:ahLst/>
              <a:cxnLst/>
              <a:rect l="l" t="t" r="r" b="b"/>
              <a:pathLst>
                <a:path w="55701" h="39266" extrusionOk="0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avLst/>
              <a:gdLst/>
              <a:ahLst/>
              <a:cxnLst/>
              <a:rect l="l" t="t" r="r" b="b"/>
              <a:pathLst>
                <a:path w="1610" h="1630" extrusionOk="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3E31D-E942-4DCB-2A2D-8D61676B4D38}"/>
              </a:ext>
            </a:extLst>
          </p:cNvPr>
          <p:cNvSpPr txBox="1"/>
          <p:nvPr/>
        </p:nvSpPr>
        <p:spPr>
          <a:xfrm>
            <a:off x="3185640" y="1244911"/>
            <a:ext cx="2590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Apresentação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dos dados</a:t>
            </a:r>
          </a:p>
          <a:p>
            <a:b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º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Principais</a:t>
            </a:r>
            <a:r>
              <a:rPr lang="en-GB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 insights e </a:t>
            </a:r>
            <a:r>
              <a:rPr lang="en-GB" dirty="0" err="1">
                <a:solidFill>
                  <a:schemeClr val="tx1"/>
                </a:solidFill>
                <a:latin typeface="Fira Sans Extra Condensed" panose="020B0503050000020004" pitchFamily="34" charset="0"/>
              </a:rPr>
              <a:t>sugestões</a:t>
            </a:r>
            <a:endParaRPr lang="en-GB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0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34568E-6 L 0.0408 0.087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18A2FC-D8DD-9C12-A1FE-271F824CB9CB}"/>
              </a:ext>
            </a:extLst>
          </p:cNvPr>
          <p:cNvSpPr/>
          <p:nvPr/>
        </p:nvSpPr>
        <p:spPr>
          <a:xfrm>
            <a:off x="0" y="0"/>
            <a:ext cx="9143994" cy="51434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F1F72-7255-2177-7F1F-3E88A704D381}"/>
              </a:ext>
            </a:extLst>
          </p:cNvPr>
          <p:cNvSpPr txBox="1"/>
          <p:nvPr/>
        </p:nvSpPr>
        <p:spPr>
          <a:xfrm>
            <a:off x="1857950" y="565294"/>
            <a:ext cx="542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N</a:t>
            </a:r>
            <a:r>
              <a:rPr lang="pt-BR" sz="1800" b="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úmero muito maior de clientes que tem </a:t>
            </a:r>
            <a:r>
              <a:rPr lang="pt-BR" sz="1800" b="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abaixo de 65 anos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5F236-E2D7-DBAE-D771-A24534F3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45" y="1029243"/>
            <a:ext cx="5134302" cy="3085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2A8C2-46FB-5B0A-463E-1828421FCE62}"/>
              </a:ext>
            </a:extLst>
          </p:cNvPr>
          <p:cNvSpPr txBox="1"/>
          <p:nvPr/>
        </p:nvSpPr>
        <p:spPr>
          <a:xfrm>
            <a:off x="1736122" y="4208874"/>
            <a:ext cx="567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Proporção de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cancelamento</a:t>
            </a:r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 desses clientes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+65 </a:t>
            </a:r>
            <a:r>
              <a:rPr lang="pt-BR" sz="1800" dirty="0">
                <a:solidFill>
                  <a:srgbClr val="F8F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é </a:t>
            </a:r>
            <a:r>
              <a:rPr lang="pt-BR" sz="1800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503050000020004" pitchFamily="34" charset="0"/>
              </a:rPr>
              <a:t>muito maior.</a:t>
            </a:r>
            <a:endParaRPr lang="pt-BR" sz="1800" b="0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4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er Satisfaction Infographics by Slidesgo">
  <a:themeElements>
    <a:clrScheme name="Simple Light">
      <a:dk1>
        <a:srgbClr val="000000"/>
      </a:dk1>
      <a:lt1>
        <a:srgbClr val="FFFFFF"/>
      </a:lt1>
      <a:dk2>
        <a:srgbClr val="DADADA"/>
      </a:dk2>
      <a:lt2>
        <a:srgbClr val="FED7BE"/>
      </a:lt2>
      <a:accent1>
        <a:srgbClr val="F14137"/>
      </a:accent1>
      <a:accent2>
        <a:srgbClr val="EA9999"/>
      </a:accent2>
      <a:accent3>
        <a:srgbClr val="F4A351"/>
      </a:accent3>
      <a:accent4>
        <a:srgbClr val="FFCF3C"/>
      </a:accent4>
      <a:accent5>
        <a:srgbClr val="C0E973"/>
      </a:accent5>
      <a:accent6>
        <a:srgbClr val="80CE47"/>
      </a:accent6>
      <a:hlink>
        <a:srgbClr val="FED7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1241</Words>
  <Application>Microsoft Office PowerPoint</Application>
  <PresentationFormat>On-screen Show (16:9)</PresentationFormat>
  <Paragraphs>138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Fira Sans Extra Condensed</vt:lpstr>
      <vt:lpstr>Roboto</vt:lpstr>
      <vt:lpstr>Customer Satisfaction Infographics by Slidesgo</vt:lpstr>
      <vt:lpstr> Análise de Cancelamentos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Análise de Cancelamentos</dc:title>
  <cp:lastModifiedBy>Sabrina Otoni da Silva</cp:lastModifiedBy>
  <cp:revision>32</cp:revision>
  <dcterms:modified xsi:type="dcterms:W3CDTF">2024-02-14T17:05:32Z</dcterms:modified>
</cp:coreProperties>
</file>